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8" r:id="rId2"/>
    <p:sldId id="269" r:id="rId3"/>
    <p:sldId id="270" r:id="rId4"/>
    <p:sldId id="271" r:id="rId5"/>
    <p:sldId id="272" r:id="rId6"/>
    <p:sldId id="273" r:id="rId7"/>
    <p:sldId id="261" r:id="rId8"/>
    <p:sldId id="266" r:id="rId9"/>
    <p:sldId id="262" r:id="rId10"/>
    <p:sldId id="263" r:id="rId11"/>
    <p:sldId id="265" r:id="rId12"/>
    <p:sldId id="267" r:id="rId13"/>
    <p:sldId id="260" r:id="rId14"/>
    <p:sldId id="258" r:id="rId15"/>
    <p:sldId id="257" r:id="rId16"/>
    <p:sldId id="256" r:id="rId17"/>
    <p:sldId id="25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7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3735F-B0B9-4861-A53D-0FD872A97F99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2C671-9034-44C7-B07D-DE9AEEA724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5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2C671-9034-44C7-B07D-DE9AEEA7246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CE73C7D-F403-4837-BACD-AC3A0A7699F9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0FF42EF-5BA1-4AD7-813E-6B2CF35DA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E73C7D-F403-4837-BACD-AC3A0A7699F9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FF42EF-5BA1-4AD7-813E-6B2CF35DA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E73C7D-F403-4837-BACD-AC3A0A7699F9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FF42EF-5BA1-4AD7-813E-6B2CF35DA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E73C7D-F403-4837-BACD-AC3A0A7699F9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FF42EF-5BA1-4AD7-813E-6B2CF35DA6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E73C7D-F403-4837-BACD-AC3A0A7699F9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FF42EF-5BA1-4AD7-813E-6B2CF35DA6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E73C7D-F403-4837-BACD-AC3A0A7699F9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FF42EF-5BA1-4AD7-813E-6B2CF35DA6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E73C7D-F403-4837-BACD-AC3A0A7699F9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FF42EF-5BA1-4AD7-813E-6B2CF35DA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E73C7D-F403-4837-BACD-AC3A0A7699F9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FF42EF-5BA1-4AD7-813E-6B2CF35DA6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E73C7D-F403-4837-BACD-AC3A0A7699F9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FF42EF-5BA1-4AD7-813E-6B2CF35DA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CE73C7D-F403-4837-BACD-AC3A0A7699F9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FF42EF-5BA1-4AD7-813E-6B2CF35DA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CE73C7D-F403-4837-BACD-AC3A0A7699F9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0FF42EF-5BA1-4AD7-813E-6B2CF35DA6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CE73C7D-F403-4837-BACD-AC3A0A7699F9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0FF42EF-5BA1-4AD7-813E-6B2CF35DA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9189" y="1828800"/>
            <a:ext cx="3205411" cy="169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Content Placeholder 14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02912"/>
            <a:ext cx="2895600" cy="2514600"/>
          </a:xfr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228600"/>
            <a:ext cx="7772400" cy="1219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Data Warehouse/Data Mart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dirty="0" smtClean="0">
                <a:solidFill>
                  <a:srgbClr val="FF0000"/>
                </a:solidFill>
              </a:rPr>
              <a:t>It’s all about the data</a:t>
            </a:r>
            <a:endParaRPr lang="en-US" sz="2200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143000"/>
            <a:ext cx="2400300" cy="2476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01" y="3619500"/>
            <a:ext cx="3179241" cy="2552700"/>
          </a:xfrm>
          <a:prstGeom prst="rect">
            <a:avLst/>
          </a:prstGeom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4419600"/>
            <a:ext cx="297500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246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Types of Data Mart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based on the data source</a:t>
            </a:r>
            <a:endParaRPr lang="en-US" sz="2000" dirty="0"/>
          </a:p>
        </p:txBody>
      </p:sp>
      <p:pic>
        <p:nvPicPr>
          <p:cNvPr id="1034" name="Picture 10" descr="http://bi-insider.com/wp-content/uploads/2010/12/EDW-DataMart-Overview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7848600" cy="4397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Data Marts = Bowl of Spaghetti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4578" name="Picture 2" descr="http://iateapie.net/images/food/spaghettime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199"/>
            <a:ext cx="5935030" cy="4457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!!!!!</a:t>
            </a:r>
            <a:endParaRPr lang="en-US" sz="96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31" y="1427350"/>
            <a:ext cx="8311946" cy="431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sz="2000" dirty="0" smtClean="0"/>
              <a:t>Data Warehouse: </a:t>
            </a:r>
          </a:p>
          <a:p>
            <a:pPr lvl="0"/>
            <a:r>
              <a:rPr lang="en-US" sz="2000" dirty="0" smtClean="0"/>
              <a:t>Identify and gather requirements</a:t>
            </a:r>
          </a:p>
          <a:p>
            <a:pPr lvl="0"/>
            <a:r>
              <a:rPr lang="en-US" sz="2000" dirty="0" smtClean="0"/>
              <a:t>Design the dimensional model</a:t>
            </a:r>
          </a:p>
          <a:p>
            <a:pPr lvl="0"/>
            <a:r>
              <a:rPr lang="en-US" sz="2000" dirty="0" smtClean="0"/>
              <a:t>Develop the architecture, including the Operational Data Store (ODS)</a:t>
            </a:r>
          </a:p>
          <a:p>
            <a:pPr lvl="0"/>
            <a:r>
              <a:rPr lang="en-US" sz="2000" dirty="0" smtClean="0"/>
              <a:t>Design the relational database</a:t>
            </a:r>
          </a:p>
          <a:p>
            <a:pPr lvl="0"/>
            <a:r>
              <a:rPr lang="en-US" sz="2000" dirty="0" smtClean="0"/>
              <a:t>Develop the data maintenance applications</a:t>
            </a:r>
          </a:p>
          <a:p>
            <a:pPr lvl="0"/>
            <a:r>
              <a:rPr lang="en-US" sz="2000" dirty="0" smtClean="0"/>
              <a:t>Develop analysis applications</a:t>
            </a:r>
          </a:p>
          <a:p>
            <a:pPr lvl="0"/>
            <a:r>
              <a:rPr lang="en-US" sz="2000" dirty="0" smtClean="0"/>
              <a:t>Test and deploy the system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Data Mart</a:t>
            </a:r>
          </a:p>
          <a:p>
            <a:r>
              <a:rPr lang="en-US" sz="2000" dirty="0" smtClean="0"/>
              <a:t>Designing </a:t>
            </a:r>
          </a:p>
          <a:p>
            <a:r>
              <a:rPr lang="en-US" sz="2000" dirty="0" smtClean="0"/>
              <a:t>Constructing</a:t>
            </a:r>
          </a:p>
          <a:p>
            <a:r>
              <a:rPr lang="en-US" sz="2000" dirty="0" smtClean="0"/>
              <a:t>Populating</a:t>
            </a:r>
          </a:p>
          <a:p>
            <a:r>
              <a:rPr lang="en-US" sz="2000" dirty="0" smtClean="0"/>
              <a:t>Accessing</a:t>
            </a:r>
          </a:p>
          <a:p>
            <a:r>
              <a:rPr lang="en-US" sz="2000" dirty="0" smtClean="0"/>
              <a:t>Managing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Developing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a Data Warehouse/Data Mart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data mart sa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066800"/>
            <a:ext cx="5181600" cy="4419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Star Schema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712349" y="2133600"/>
            <a:ext cx="32004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2286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Star Schema provides better performance and smaller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query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times.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228600" algn="l"/>
              </a:tabLst>
            </a:pPr>
            <a:endParaRPr kumimoji="0" lang="en-US" sz="1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2286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Star Schema is very easy to understand, even for non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technical</a:t>
            </a:r>
            <a:r>
              <a:rPr lang="en-US" sz="1600" dirty="0" smtClean="0"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business managers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en-US" sz="1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2286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Star schema is easily extensible and will handle future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changes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easily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Fact Table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Captures the data.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Contains business sales event.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Contains large number of rows.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Contains numerical data.</a:t>
            </a:r>
          </a:p>
          <a:p>
            <a:pPr>
              <a:buNone/>
            </a:pPr>
            <a:r>
              <a:rPr lang="en-US" sz="2000" dirty="0" smtClean="0"/>
              <a:t>Sales_Fact Table</a:t>
            </a:r>
          </a:p>
          <a:p>
            <a:pPr>
              <a:buNone/>
            </a:pPr>
            <a:r>
              <a:rPr lang="en-US" sz="2000" dirty="0" smtClean="0"/>
              <a:t>Sales_Amount, Unit_Price, Discount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Dimension Table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Contains Attributes.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Describes fact records in the fact table.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Contains hierarchies of attributes to aid summarization.</a:t>
            </a:r>
          </a:p>
          <a:p>
            <a:pPr>
              <a:buNone/>
            </a:pPr>
            <a:r>
              <a:rPr lang="en-US" sz="2000" dirty="0" smtClean="0"/>
              <a:t>Customer dimension table contains data about customers.…………</a:t>
            </a:r>
          </a:p>
          <a:p>
            <a:pPr>
              <a:buNone/>
            </a:pPr>
            <a:r>
              <a:rPr lang="en-US" sz="900" dirty="0" smtClean="0"/>
              <a:t>		</a:t>
            </a:r>
            <a:endParaRPr lang="en-US" sz="2000" dirty="0" smtClean="0"/>
          </a:p>
          <a:p>
            <a:pPr>
              <a:buNone/>
            </a:pPr>
            <a:endParaRPr lang="en-US" sz="9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Fact and Dimension Table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ata-warehouse-vs-data-mart-co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68486" y="4724400"/>
            <a:ext cx="3722914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Data Warehouse vs. Data Mart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66800" y="1143000"/>
          <a:ext cx="6553200" cy="3505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400"/>
                <a:gridCol w="2184400"/>
                <a:gridCol w="2184400"/>
              </a:tblGrid>
              <a:tr h="586532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Data Warehouse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Data Mart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28575" marR="28575" marT="28575" marB="28575"/>
                </a:tc>
              </a:tr>
              <a:tr h="5837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38275" algn="l"/>
                        </a:tabLs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Scope	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Corporate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Line of Business (LOB)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28575" marR="28575" marT="28575" marB="28575"/>
                </a:tc>
              </a:tr>
              <a:tr h="5837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Subject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Multiple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Single subject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28575" marR="28575" marT="28575" marB="28575"/>
                </a:tc>
              </a:tr>
              <a:tr h="5837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Data Sources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Many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Few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28575" marR="28575" marT="28575" marB="28575"/>
                </a:tc>
              </a:tr>
              <a:tr h="5837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Size (typical)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100 GB-TB+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&lt; 100 GB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28575" marR="28575" marT="28575" marB="28575"/>
                </a:tc>
              </a:tr>
              <a:tr h="5837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Implementation Time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Months to years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Months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rehouse-log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4191000"/>
            <a:ext cx="4343400" cy="2438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Data Warehouse/Data Mart</a:t>
            </a:r>
          </a:p>
          <a:p>
            <a:r>
              <a:rPr lang="en-US" sz="2000" dirty="0" smtClean="0"/>
              <a:t>Data mart and data warehousing are tools to assist management to come up with relevant information about the organization at any point of time.</a:t>
            </a:r>
          </a:p>
          <a:p>
            <a:r>
              <a:rPr lang="en-US" sz="2000" dirty="0" smtClean="0"/>
              <a:t>While data marts are limited for use of a department only, data warehousing applies to an entire organization.</a:t>
            </a:r>
          </a:p>
          <a:p>
            <a:r>
              <a:rPr lang="en-US" sz="2000" dirty="0" smtClean="0"/>
              <a:t>Data marts are easy to design and use while data warehousing is complex and difficult to manage.</a:t>
            </a:r>
          </a:p>
          <a:p>
            <a:r>
              <a:rPr lang="en-US" sz="2000" dirty="0" smtClean="0"/>
              <a:t>Data warehousing is more useful as it can come up with information from any department.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Summary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377090"/>
            <a:ext cx="3982006" cy="273405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Data Warehouse/Data Mart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82173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1647885"/>
            <a:ext cx="365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i="1" dirty="0" smtClean="0"/>
              <a:t>Integrate data across functions or systems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b="1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i="1" dirty="0" smtClean="0"/>
              <a:t>Reorganize data to support fast reporting and querying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b="1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i="1" dirty="0" smtClean="0"/>
              <a:t>Clean up data to provide  quality, consistent and integrity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73633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82187"/>
            <a:ext cx="1828800" cy="1981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Data Warehouse/Data Mart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429000"/>
            <a:ext cx="2295525" cy="2390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4396787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“…one of the original architectures of Data Warehousing…”</a:t>
            </a:r>
            <a:endParaRPr lang="en-US" sz="2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1524268"/>
            <a:ext cx="244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“...the father of Data Warehousing…”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55912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Data Warehouse /Data Mart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dwreview.com/Articles/Kimba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09800"/>
            <a:ext cx="4800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16764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Data Warehouse  Bus Structure: </a:t>
            </a:r>
            <a:r>
              <a:rPr lang="en-US" sz="2400" b="1" i="1" u="sng" dirty="0" smtClean="0"/>
              <a:t>bottom-down approach </a:t>
            </a:r>
            <a:endParaRPr lang="en-US" sz="2400" b="1" i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39624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Data Warehouse and Data Marts connected  by a bus structure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14478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Ralph Kimball’s design model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1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5" y="2924175"/>
            <a:ext cx="3533775" cy="2409825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" y="274638"/>
            <a:ext cx="84582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Data Warehouse/Data Mart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4478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/>
              <a:t>Dependent Data Mart:  </a:t>
            </a:r>
            <a:r>
              <a:rPr lang="en-US" sz="2400" b="1" i="1" u="sng" dirty="0" smtClean="0"/>
              <a:t>top-down approach </a:t>
            </a:r>
            <a:endParaRPr lang="en-US" sz="2400" b="1" i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14478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Bill Inmon’s design model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200400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Data should be organized into subject-oriented,  integrated, non-volatile, time-variant structures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1990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34911"/>
            <a:ext cx="6248400" cy="492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6700" y="152400"/>
            <a:ext cx="84582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Data Flow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34911"/>
            <a:ext cx="6248400" cy="492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34911"/>
            <a:ext cx="6248400" cy="492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90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Data Mart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en-US" sz="3000" dirty="0" smtClean="0"/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simple form of a data warehouse that is </a:t>
            </a:r>
            <a:r>
              <a:rPr lang="en-US" sz="3000" dirty="0" smtClean="0">
                <a:solidFill>
                  <a:srgbClr val="FF0000"/>
                </a:solidFill>
              </a:rPr>
              <a:t>focused on a single subject</a:t>
            </a:r>
            <a:r>
              <a:rPr lang="en-US" sz="3000" dirty="0" smtClean="0"/>
              <a:t>, such as Finance, Sales, or Marketing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reportsyouneed.com/wp-content/uploads/2011/11/DataWarehouseDataM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0"/>
            <a:ext cx="4024993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000" dirty="0" smtClean="0"/>
              <a:t>	Data mart has </a:t>
            </a:r>
            <a:r>
              <a:rPr lang="en-US" sz="3000" dirty="0" smtClean="0">
                <a:solidFill>
                  <a:srgbClr val="FF0000"/>
                </a:solidFill>
              </a:rPr>
              <a:t>specific business-related purposes</a:t>
            </a:r>
            <a:r>
              <a:rPr lang="en-US" sz="3000" dirty="0" smtClean="0"/>
              <a:t>, such as measuring and forecasting sales performance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Data Mart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5775" y="3200400"/>
            <a:ext cx="56356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8720" y="3581400"/>
            <a:ext cx="140208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http://marquelrussell.com/wp-content/uploads/2011/09/LOWCOSTBusiness-Ideas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477736"/>
            <a:ext cx="2362200" cy="1265464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700271"/>
          </a:xfrm>
        </p:spPr>
        <p:txBody>
          <a:bodyPr>
            <a:normAutofit/>
          </a:bodyPr>
          <a:lstStyle/>
          <a:p>
            <a:r>
              <a:rPr lang="en-US" dirty="0" smtClean="0"/>
              <a:t>Low cost</a:t>
            </a:r>
          </a:p>
          <a:p>
            <a:r>
              <a:rPr lang="en-US" dirty="0" smtClean="0"/>
              <a:t>Easily built</a:t>
            </a:r>
          </a:p>
          <a:p>
            <a:r>
              <a:rPr lang="en-US" dirty="0" smtClean="0"/>
              <a:t>Controlled locally</a:t>
            </a:r>
          </a:p>
          <a:p>
            <a:r>
              <a:rPr lang="en-US" dirty="0" smtClean="0"/>
              <a:t>Contain less information than data warehouse</a:t>
            </a:r>
          </a:p>
          <a:p>
            <a:r>
              <a:rPr lang="en-US" dirty="0" smtClean="0"/>
              <a:t>Rapid response</a:t>
            </a:r>
          </a:p>
          <a:p>
            <a:r>
              <a:rPr lang="en-US" dirty="0" smtClean="0"/>
              <a:t>Easily understood</a:t>
            </a:r>
          </a:p>
          <a:p>
            <a:r>
              <a:rPr lang="en-US" dirty="0" smtClean="0"/>
              <a:t>Within the range of divisional or departmental budgets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Data Mart Features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703</TotalTime>
  <Words>445</Words>
  <Application>Microsoft Office PowerPoint</Application>
  <PresentationFormat>On-screen Show (4:3)</PresentationFormat>
  <Paragraphs>98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Data Warehouse/Data Mart It’s all about the data</vt:lpstr>
      <vt:lpstr>Data Warehouse/Data Mart</vt:lpstr>
      <vt:lpstr>Data Warehouse/Data Mart</vt:lpstr>
      <vt:lpstr>Data Warehouse /Data Mart</vt:lpstr>
      <vt:lpstr>Data Warehouse/Data Mart</vt:lpstr>
      <vt:lpstr>Data Flow</vt:lpstr>
      <vt:lpstr>Data Mart</vt:lpstr>
      <vt:lpstr>Data Mart</vt:lpstr>
      <vt:lpstr>Data Mart Features</vt:lpstr>
      <vt:lpstr>Types of Data Mart based on the data source</vt:lpstr>
      <vt:lpstr>Data Marts = Bowl of Spaghetti</vt:lpstr>
      <vt:lpstr>!!!!!</vt:lpstr>
      <vt:lpstr>Developing  a Data Warehouse/Data Mart</vt:lpstr>
      <vt:lpstr>Star Schema</vt:lpstr>
      <vt:lpstr>Fact and Dimension Table</vt:lpstr>
      <vt:lpstr>Data Warehouse vs. Data Mart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jasmita maharaj</dc:creator>
  <cp:lastModifiedBy>TEWilkie</cp:lastModifiedBy>
  <cp:revision>77</cp:revision>
  <dcterms:created xsi:type="dcterms:W3CDTF">2012-02-22T03:26:59Z</dcterms:created>
  <dcterms:modified xsi:type="dcterms:W3CDTF">2012-02-25T04:21:15Z</dcterms:modified>
</cp:coreProperties>
</file>